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9D13-86CE-E78F-672B-CE390912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BD8A7-092E-F8EB-DFF1-DD7EADE88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191A5-B091-60B2-0B6F-EC816EF0F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5060F-BD7E-A777-ADCA-128B66BD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B7668-4057-85C6-CE5C-935F4243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3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9F1-082F-84B7-F5CE-D756E0D2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B92A-3DB8-4C87-6B65-4CF07BEC6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804A-22A1-D989-6BA3-7282190D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0FF77-FB8F-EB86-34D0-60879435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176C3-E040-1565-E588-05866D56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9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1B46B-F451-52AB-4E2C-B6B55F938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68F0-04CE-7D44-6455-25267985E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0C9B-FB59-07FB-31B5-8957D982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40E37-B729-BF8E-2712-803C42EC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13BF-19EE-8079-EB79-CC24CF0C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06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89C0-13FA-ABEE-480D-8961B441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A4C2-534E-9244-2B3C-58507375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AA90-472A-3286-4289-B304D226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BABFC-22DB-F97A-76D7-0B71A760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CC40-D7CE-1CC2-D898-EF53B1A1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6EAB-D237-AFCA-9A55-2266CDA1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223C5-2359-B34D-B684-1FF7359B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B61A4-AB0D-AE79-0042-508B6CA7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7BAE-57E2-E2A4-D240-A80A91AC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2E580-14AC-8EFA-B7AE-6A240304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30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E0C4-88E9-3E3F-0728-62180687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A7DF-38F2-068C-8251-2E7BE71E7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5BC93-DA9C-7030-DB4B-932E9A6A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6B68-AD88-3F0F-E53A-A4B86DE2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75E39-BED5-CAC4-EF5F-3B0D9931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C0CC3-C998-E2AA-D4E5-C87D4461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5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320D-F110-BC20-9420-7DE381DC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F0C58-892B-515F-55A6-D0D58BE5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AE5E6-CD09-477F-AFD8-FC27EDA7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94A96-44DD-9A5C-C5AB-0F948CEB7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D0C3E-1C27-BFC7-39E8-DD49F5CE7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772CE-68FB-EFE0-B7F3-DE25CDDF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987AD-774E-8452-D437-4746ED01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56CE0-DA66-DB04-FB41-5FA3309E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13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CF2-5914-0CD6-AE5D-B9A67CC2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CAA25-F30F-7881-0335-D15F8EBF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C36CD-1002-15FF-7DDE-020FBF92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25EFE-1106-E782-5D4A-E03B73AC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3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FCB44-6FBC-7454-4DF7-C48B4DFC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8607A-678E-4D70-8A2A-4DA3991A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29BD4-CC6F-29EA-F623-25D17720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37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6F51-58B8-CC9F-7810-3B4A4A0C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A23-C6A2-74C1-58BF-3CD88652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A1877-D31E-09E4-55B1-07980865A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005DD-3D19-A613-2387-7D00E26E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F98D-2272-8369-0F7B-5ADF2432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24DD-61B7-628B-8C80-1FCE4CA2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7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0306-456E-2ED6-3FD5-29F6F1E3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84895-3F5B-7E44-2895-1179BD740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1F00D-0C69-E42F-6F74-DB2B9254B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159A-1E8E-8D49-A33B-5B14282B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07B3-0DF7-843D-5A86-51978079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FCEAB-A5D7-0DB0-08BB-01429DA4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94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ED190-3996-5063-1ADD-DF96202C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DA12C-F571-A6E1-282F-6C1E09588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50EC-F8CA-F61B-8CFE-5D61E2DE6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D466D-5674-43F0-B18E-E065FC9F42F7}" type="datetimeFigureOut">
              <a:rPr lang="en-IN" smtClean="0"/>
              <a:t>21/04/23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D6357-BD29-A50D-5614-9448BF3D9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D2B50-10A3-250C-F5D6-0FD3CC66B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B7E80-1078-46C4-9FD5-B482E2091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0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8B4E-211F-51A1-982D-E3C8E4A0D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00804"/>
            <a:ext cx="4391024" cy="1907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>
                <a:solidFill>
                  <a:schemeClr val="bg1"/>
                </a:solidFill>
                <a:effectLst/>
              </a:rPr>
              <a:t>An Analysis of Flight Delay in the US</a:t>
            </a:r>
            <a:br>
              <a:rPr lang="en-US" sz="4000">
                <a:solidFill>
                  <a:schemeClr val="bg1"/>
                </a:solidFill>
                <a:effectLst/>
              </a:rPr>
            </a:b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6EFE4-ED52-C94C-D70E-96980D6E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5" b="3875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CAF8389-F214-C58A-47FC-1755FEF01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4200" y="4197093"/>
            <a:ext cx="6214373" cy="199667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Presented By:</a:t>
            </a:r>
          </a:p>
          <a:p>
            <a:pPr algn="l"/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Avinash Rajendran (989445071)</a:t>
            </a:r>
          </a:p>
          <a:p>
            <a:pPr algn="l"/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Akilan Kumaran (989444731)</a:t>
            </a:r>
          </a:p>
          <a:p>
            <a:pPr algn="l"/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Nidhi Mange (989442915)</a:t>
            </a:r>
          </a:p>
          <a:p>
            <a:pPr algn="l"/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Deepika </a:t>
            </a:r>
            <a:r>
              <a:rPr lang="en-US" sz="1500" b="1" dirty="0" err="1">
                <a:solidFill>
                  <a:schemeClr val="bg1">
                    <a:alpha val="80000"/>
                  </a:schemeClr>
                </a:solidFill>
              </a:rPr>
              <a:t>Vemu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(989444730)</a:t>
            </a:r>
          </a:p>
          <a:p>
            <a:pPr algn="l"/>
            <a:r>
              <a:rPr lang="en-US" sz="1500" b="1" dirty="0" err="1">
                <a:solidFill>
                  <a:schemeClr val="bg1">
                    <a:alpha val="80000"/>
                  </a:schemeClr>
                </a:solidFill>
              </a:rPr>
              <a:t>Saarah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bg1">
                    <a:alpha val="80000"/>
                  </a:schemeClr>
                </a:solidFill>
              </a:rPr>
              <a:t>Susmitha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bg1">
                    <a:alpha val="80000"/>
                  </a:schemeClr>
                </a:solidFill>
              </a:rPr>
              <a:t>Mylapalli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(98944)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3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FE2B8-F2B1-A905-BC8E-59200E3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/>
              <a:t>Cancellations According to Airlines</a:t>
            </a:r>
            <a:endParaRPr lang="en-IN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426B-4EFD-BD51-9295-0A87D950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American Eagle Airlines and Atlantic Southeast Airlines had the largest rate of cancellations (5.1% and 2.663%, respectively), while Hawaiian Airlines had the lowest percentage (0.224%)</a:t>
            </a:r>
            <a:endParaRPr lang="en-IN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C2BA3A9-E8C4-BBAD-C7D9-9A86EE93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670918"/>
            <a:ext cx="6922008" cy="36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9FD0E-291B-34C5-9961-0BF700D8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orrelation by Departure delay and Arrival delay </a:t>
            </a:r>
            <a:endParaRPr lang="en-IN" sz="28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F636-7F68-F8B6-E209-DC1A2AF19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The number of flights scheduled and operated was the highest in the month of July, followed by August, June, and May</a:t>
            </a:r>
          </a:p>
          <a:p>
            <a:endParaRPr lang="en-GB" sz="1800" dirty="0"/>
          </a:p>
          <a:p>
            <a:r>
              <a:rPr lang="en-GB" sz="1800" dirty="0"/>
              <a:t>The average delay time for all flights was approximately 14 minutes, and the average cancellation rate was around 1.5%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2FFFBB0-C35B-5BAA-C7EC-5E7EB30F7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764861"/>
            <a:ext cx="5628018" cy="30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4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1638-1E60-6BE0-1144-9B62F9E2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en-GB" sz="3600" b="1" dirty="0"/>
              <a:t>Managerial Implication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78BE-B1F8-E8D2-84A7-269196A3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2286001"/>
            <a:ext cx="5324475" cy="3919538"/>
          </a:xfrm>
        </p:spPr>
        <p:txBody>
          <a:bodyPr anchor="t">
            <a:normAutofit/>
          </a:bodyPr>
          <a:lstStyle/>
          <a:p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of flight delays in the US provided several insights and ideas that can be shared with others</a:t>
            </a:r>
          </a:p>
          <a:p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tools like Tableau, analysts can create compelling visualizations that make it easier for decision-makers to understand and act on the data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  <p:pic>
        <p:nvPicPr>
          <p:cNvPr id="11" name="Picture 4" descr="Planes on an airport">
            <a:extLst>
              <a:ext uri="{FF2B5EF4-FFF2-40B4-BE49-F238E27FC236}">
                <a16:creationId xmlns:a16="http://schemas.microsoft.com/office/drawing/2014/main" id="{682F14CE-F77B-3BA4-0160-02B1D8F3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r="18334"/>
          <a:stretch/>
        </p:blipFill>
        <p:spPr>
          <a:xfrm>
            <a:off x="5966355" y="17253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115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620F3-096A-3534-9116-ECEEA21E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C82B58-5263-DAAE-688A-F6C595F6B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7"/>
          <a:stretch/>
        </p:blipFill>
        <p:spPr>
          <a:xfrm>
            <a:off x="5517632" y="625684"/>
            <a:ext cx="6202283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CBB49-954C-78BE-B325-ADB226F7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8A66A1C-E3F2-29FD-7330-218035772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52" y="643466"/>
            <a:ext cx="473342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9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 view of an aeroplane">
            <a:extLst>
              <a:ext uri="{FF2B5EF4-FFF2-40B4-BE49-F238E27FC236}">
                <a16:creationId xmlns:a16="http://schemas.microsoft.com/office/drawing/2014/main" id="{255E5DDB-F5EA-EAFD-4CC9-4AE6E92E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17FD-6D5D-E602-E47F-F41EFE3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738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03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D5D40B97-6938-0425-4EFC-F595BB8B9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6B173-6E98-C0E8-EE1B-ADFFD0F8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/>
              <a:t>Abstract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9C84895-AAE8-6567-9E34-5E8BFD5F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1700" dirty="0"/>
              <a:t>This report presents an analysis of flight delay in the US using data from the Bureau of Transportation Statistics (BTS) of 2015</a:t>
            </a:r>
          </a:p>
          <a:p>
            <a:r>
              <a:rPr lang="en-GB" sz="1700" dirty="0"/>
              <a:t> The aim is to identify the major causes of flight delay and their impact on airline performance</a:t>
            </a:r>
          </a:p>
          <a:p>
            <a:r>
              <a:rPr lang="en-GB" sz="1700" dirty="0"/>
              <a:t>The analysis uses descriptive statistics, correlation analysis, and regression analysis to explore the relationships between flight delay and various factors such as weather conditions, airline size, and airport congestion</a:t>
            </a:r>
          </a:p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09550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41C-F1DF-E7A1-7841-330E26EE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en-IN" sz="3600" b="1"/>
              <a:t>Introduction</a:t>
            </a:r>
            <a:r>
              <a:rPr lang="en-IN" sz="360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A07C-6C1D-D769-014A-E5B47391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2286001"/>
            <a:ext cx="5324475" cy="3919538"/>
          </a:xfrm>
        </p:spPr>
        <p:txBody>
          <a:bodyPr anchor="t">
            <a:normAutofit/>
          </a:bodyPr>
          <a:lstStyle/>
          <a:p>
            <a:pPr indent="457200"/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 travel is an essential part of modern society, providing fast and efficient transportation for millions of people every day</a:t>
            </a:r>
          </a:p>
          <a:p>
            <a:pPr indent="457200"/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However, as air traffic volume continues to increase, so does the risk of flight delays, which can cause significant inconvenience for passengers and financial losses for airlines</a:t>
            </a:r>
          </a:p>
          <a:p>
            <a:pPr indent="457200"/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United States is one of the world's busiest aviation markets, with thousands of flights taking off and landing every day across a vast network of airports and airlines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aim is to provide an analysis of flight delay in the US, focusing on the causes, patterns, and impacts of delay events on both airlines and passengers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87F830C0-D3D1-BE6C-D51B-DD35DA0E3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7" r="27526" b="-1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644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4AAF7-B46E-C2D4-0EAC-9788E2BC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8" r="29793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E56EC-A255-5F27-FB70-E18046AD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US" sz="34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Project Objective</a:t>
            </a:r>
            <a:endParaRPr lang="en-IN" sz="3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D65D-6604-8926-95F8-196F2BBA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indent="0"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objective is to analyze flight delay in the US using data from BTS(</a:t>
            </a:r>
            <a:r>
              <a:rPr lang="en-GB" sz="2000" dirty="0"/>
              <a:t>Bureau of Transportation Statistics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and identify the major causes and impacts of flight delay on airline performance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6414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4020B-E4D7-6836-ACF0-E1994542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4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Visualization of Flight delays by Reason</a:t>
            </a:r>
            <a:endParaRPr lang="en-IN" sz="34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D9C2-D189-1AF5-ABFC-F4DB5809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Flight delays are caused by various reasons</a:t>
            </a:r>
          </a:p>
          <a:p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shows that weather conditions, arrival delay, departure delay, security delay and airline delay are significant factors affecting flight delay</a:t>
            </a:r>
          </a:p>
          <a:p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also shows that flight delay has a significant negative impact on airline performance, including on-time arrival and customer satisfaction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B4284F3-9005-77D9-6588-56AB87C74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4" b="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6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87D16-4878-AFEF-FA65-6C5904A3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Findings</a:t>
            </a:r>
            <a:endParaRPr lang="en-IN" sz="36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521DB-1011-FC3C-1127-7237118B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an average departure delay of 4.8 minutes, the month of September is the best time to go </a:t>
            </a:r>
          </a:p>
          <a:p>
            <a:r>
              <a:rPr lang="en-US" sz="18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June, which is in the middle of the year, has the longest average departure delay, which is 14 minutes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154D2D-62FE-EB34-18D8-1116939AF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-648" r="371" b="-857"/>
          <a:stretch/>
        </p:blipFill>
        <p:spPr>
          <a:xfrm>
            <a:off x="5696790" y="867893"/>
            <a:ext cx="6189532" cy="47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9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EED1E-920F-6913-ADD0-84618D5B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GB" sz="4100"/>
              <a:t>Most Cancellation by State</a:t>
            </a: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F998B-035D-0583-877C-4C80F6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largest number of flight cancellations, 668, occurred in the American state of Texas </a:t>
            </a:r>
          </a:p>
          <a:p>
            <a:r>
              <a:rPr lang="en-US" sz="20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considering that Montana has the fewest flight cancellations of the three states (Texas), it might not be a good idea to visit there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627401D-59DD-C00A-5D63-24B8BB2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5" b="-5395"/>
          <a:stretch/>
        </p:blipFill>
        <p:spPr>
          <a:xfrm>
            <a:off x="6229217" y="1777670"/>
            <a:ext cx="5663507" cy="33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37291-D189-72B1-B971-70559DB2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GB" sz="4000" dirty="0"/>
              <a:t>Average Cancellation Percentage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5313F-88EF-AB7E-B8C3-67B7F945C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examination of the flights between each source and destination combination</a:t>
            </a:r>
          </a:p>
          <a:p>
            <a:r>
              <a:rPr lang="en-US" sz="20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Both the highest percentage of cancellations (11.4%) and the longest average departure delay (40.20 minutes) were experienced by the aircraft from SFO to MMH</a:t>
            </a:r>
          </a:p>
          <a:p>
            <a:r>
              <a:rPr lang="en-US" sz="20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SFO to MRY was next, with a 43-minute delay in departure and an 8.38% cancellation rate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5E779426-99BF-5D92-33AA-499AFDA4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t="-38" r="-855"/>
          <a:stretch/>
        </p:blipFill>
        <p:spPr>
          <a:xfrm>
            <a:off x="5052337" y="1825625"/>
            <a:ext cx="7139663" cy="37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4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8B4E3-B8C1-49F9-E475-25406CD4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/>
              <a:t>Conditions Caused Flight Cancellation</a:t>
            </a:r>
            <a:endParaRPr lang="en-IN" sz="2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C38E-91E3-6C79-48DB-6D30C530D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top three airports with the highest number of delays were Chicago O'Hare International Airport, Dallas/Fort Worth International Airport, and LaGuardia Airport</a:t>
            </a:r>
          </a:p>
          <a:p>
            <a:r>
              <a:rPr lang="en-US" sz="14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majority flight cancellations among the airports were at Chicago O'Hare International Airport in 2015, with around 454 cancellations total</a:t>
            </a:r>
          </a:p>
          <a:p>
            <a:r>
              <a:rPr lang="en-US" sz="1400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weather, which accounts for 253, was the main factor that caused the flight to be canceled, followed by the NAS with 110 and the airlines with 91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A0C03E-D0EB-D435-F303-6776488C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-116" r="250"/>
          <a:stretch/>
        </p:blipFill>
        <p:spPr>
          <a:xfrm>
            <a:off x="4901184" y="1589061"/>
            <a:ext cx="6922008" cy="37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689</Words>
  <Application>Microsoft Macintosh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An Analysis of Flight Delay in the US </vt:lpstr>
      <vt:lpstr>Abstract</vt:lpstr>
      <vt:lpstr>Introduction </vt:lpstr>
      <vt:lpstr>Project Objective</vt:lpstr>
      <vt:lpstr>Visualization of Flight delays by Reason</vt:lpstr>
      <vt:lpstr>Findings</vt:lpstr>
      <vt:lpstr>Most Cancellation by State</vt:lpstr>
      <vt:lpstr>Average Cancellation Percentage</vt:lpstr>
      <vt:lpstr>Conditions Caused Flight Cancellation</vt:lpstr>
      <vt:lpstr>Cancellations According to Airlines</vt:lpstr>
      <vt:lpstr>Correlation by Departure delay and Arrival delay </vt:lpstr>
      <vt:lpstr>Managerial Implication</vt:lpstr>
      <vt:lpstr>References</vt:lpstr>
      <vt:lpstr>Appendix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Flight Delay in the US </dc:title>
  <dc:creator>Akilan Kumaran</dc:creator>
  <cp:lastModifiedBy>Avinash Rajendran</cp:lastModifiedBy>
  <cp:revision>7</cp:revision>
  <dcterms:created xsi:type="dcterms:W3CDTF">2023-04-21T19:11:34Z</dcterms:created>
  <dcterms:modified xsi:type="dcterms:W3CDTF">2023-04-22T03:03:04Z</dcterms:modified>
</cp:coreProperties>
</file>